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4" r:id="rId3"/>
    <p:sldId id="283" r:id="rId4"/>
    <p:sldId id="285" r:id="rId5"/>
    <p:sldId id="279" r:id="rId6"/>
    <p:sldId id="286" r:id="rId7"/>
    <p:sldId id="280" r:id="rId8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180"/>
    <a:srgbClr val="A4205B"/>
    <a:srgbClr val="AEDFF8"/>
    <a:srgbClr val="CD2521"/>
    <a:srgbClr val="E8F0F2"/>
    <a:srgbClr val="FFFFFF"/>
    <a:srgbClr val="0097B2"/>
    <a:srgbClr val="D9F2D0"/>
    <a:srgbClr val="F2E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960" y="84"/>
      </p:cViewPr>
      <p:guideLst>
        <p:guide orient="horz" pos="237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F4DD7409-EF47-4B8E-A7A4-74752A83955C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1425"/>
            <a:ext cx="231616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27" y="4777782"/>
            <a:ext cx="5438140" cy="3907834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F6E2189A-39D3-4CFE-A1BA-CF3F487E0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26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59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86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8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32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78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14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67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16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60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39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55DF85-0F3D-4A4A-AEED-75F5DF922ED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5331CD-F429-4D75-9A85-89D6E4EEF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8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941733A-D4DC-4479-D3B8-FFCBE106276A}"/>
              </a:ext>
            </a:extLst>
          </p:cNvPr>
          <p:cNvSpPr/>
          <p:nvPr/>
        </p:nvSpPr>
        <p:spPr>
          <a:xfrm>
            <a:off x="785924" y="87630"/>
            <a:ext cx="5980636" cy="4789171"/>
          </a:xfrm>
          <a:prstGeom prst="roundRect">
            <a:avLst>
              <a:gd name="adj" fmla="val 70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225245F-0A56-EB23-5394-24DAA3EEB3B8}"/>
              </a:ext>
            </a:extLst>
          </p:cNvPr>
          <p:cNvSpPr/>
          <p:nvPr/>
        </p:nvSpPr>
        <p:spPr>
          <a:xfrm>
            <a:off x="25446" y="29496"/>
            <a:ext cx="634312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61E8B8A-0116-B58D-BFEC-FB3818450873}"/>
              </a:ext>
            </a:extLst>
          </p:cNvPr>
          <p:cNvSpPr/>
          <p:nvPr/>
        </p:nvSpPr>
        <p:spPr>
          <a:xfrm>
            <a:off x="713232" y="29496"/>
            <a:ext cx="6119324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F5DA2E-374A-5697-29EE-9BDB1A10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91" y="184057"/>
            <a:ext cx="1570383" cy="2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Ein Bild, das Text, Farbigkeit, Klebezettel, Grafiken enthält.&#10;&#10;Automatisch generierte Beschreibung">
            <a:extLst>
              <a:ext uri="{FF2B5EF4-FFF2-40B4-BE49-F238E27FC236}">
                <a16:creationId xmlns:a16="http://schemas.microsoft.com/office/drawing/2014/main" id="{238192D5-ED4D-EDFA-2C47-BF99436044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8" y="170610"/>
            <a:ext cx="1840126" cy="757861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386C164F-6A5D-1F61-43F3-777172287400}"/>
              </a:ext>
            </a:extLst>
          </p:cNvPr>
          <p:cNvSpPr txBox="1"/>
          <p:nvPr/>
        </p:nvSpPr>
        <p:spPr>
          <a:xfrm>
            <a:off x="3333504" y="605956"/>
            <a:ext cx="32745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morsen 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4000" b="1" dirty="0">
                <a:solidFill>
                  <a:srgbClr val="E611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Geheim-botschaft!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8442E91-1181-74AB-9C6C-CC4DB26124B8}"/>
              </a:ext>
            </a:extLst>
          </p:cNvPr>
          <p:cNvSpPr/>
          <p:nvPr/>
        </p:nvSpPr>
        <p:spPr>
          <a:xfrm>
            <a:off x="6776746" y="30480"/>
            <a:ext cx="51355" cy="469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6" name="Grafik 25" descr="Ein Bild, das Kleidung, Cartoon enthält.&#10;&#10;Automatisch generierte Beschreibung">
            <a:extLst>
              <a:ext uri="{FF2B5EF4-FFF2-40B4-BE49-F238E27FC236}">
                <a16:creationId xmlns:a16="http://schemas.microsoft.com/office/drawing/2014/main" id="{2FC739E8-E6EF-8576-9C19-088E101A6A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9" y="1024898"/>
            <a:ext cx="5171169" cy="3876484"/>
          </a:xfrm>
          <a:prstGeom prst="rect">
            <a:avLst/>
          </a:prstGeom>
        </p:spPr>
      </p:pic>
      <p:pic>
        <p:nvPicPr>
          <p:cNvPr id="24" name="Grafik 23" descr="Ein Bild, das Grafiken, Schrift, Grafikdesign, Handschrift enthält.&#10;&#10;Automatisch generierte Beschreibung">
            <a:extLst>
              <a:ext uri="{FF2B5EF4-FFF2-40B4-BE49-F238E27FC236}">
                <a16:creationId xmlns:a16="http://schemas.microsoft.com/office/drawing/2014/main" id="{6552914E-7701-6B60-A9D2-CA985DFAAA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92" y="3160501"/>
            <a:ext cx="871520" cy="6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7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BF945-F58A-EDEC-1D14-308CB2B8A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6D43806-65C1-F1FE-0906-C596B585C392}"/>
              </a:ext>
            </a:extLst>
          </p:cNvPr>
          <p:cNvSpPr/>
          <p:nvPr/>
        </p:nvSpPr>
        <p:spPr>
          <a:xfrm>
            <a:off x="841917" y="931817"/>
            <a:ext cx="5980636" cy="3934823"/>
          </a:xfrm>
          <a:prstGeom prst="roundRect">
            <a:avLst>
              <a:gd name="adj" fmla="val 70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Grafik 16" descr="Ein Bild, das Kleidung, Menschliches Gesicht, Porträt, Mantel enthält.&#10;&#10;Automatisch generierte Beschreibung">
            <a:extLst>
              <a:ext uri="{FF2B5EF4-FFF2-40B4-BE49-F238E27FC236}">
                <a16:creationId xmlns:a16="http://schemas.microsoft.com/office/drawing/2014/main" id="{98864696-7928-2CA7-0498-11411DF2B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368"/>
          <a:stretch/>
        </p:blipFill>
        <p:spPr>
          <a:xfrm>
            <a:off x="4927544" y="931817"/>
            <a:ext cx="1547172" cy="1664179"/>
          </a:xfrm>
          <a:prstGeom prst="rect">
            <a:avLst/>
          </a:prstGeom>
        </p:spPr>
      </p:pic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47CE741C-06C6-E0A8-04EA-437C3BF96364}"/>
              </a:ext>
            </a:extLst>
          </p:cNvPr>
          <p:cNvSpPr/>
          <p:nvPr/>
        </p:nvSpPr>
        <p:spPr>
          <a:xfrm rot="16200000">
            <a:off x="4542707" y="-1246661"/>
            <a:ext cx="1215671" cy="2636615"/>
          </a:xfrm>
          <a:custGeom>
            <a:avLst/>
            <a:gdLst>
              <a:gd name="connsiteX0" fmla="*/ 0 w 1215671"/>
              <a:gd name="connsiteY0" fmla="*/ 0 h 2636615"/>
              <a:gd name="connsiteX1" fmla="*/ 452897 w 1215671"/>
              <a:gd name="connsiteY1" fmla="*/ 193227 h 2636615"/>
              <a:gd name="connsiteX2" fmla="*/ 530366 w 1215671"/>
              <a:gd name="connsiteY2" fmla="*/ 511116 h 2636615"/>
              <a:gd name="connsiteX3" fmla="*/ 440978 w 1215671"/>
              <a:gd name="connsiteY3" fmla="*/ 1053399 h 2636615"/>
              <a:gd name="connsiteX4" fmla="*/ 238366 w 1215671"/>
              <a:gd name="connsiteY4" fmla="*/ 1564516 h 2636615"/>
              <a:gd name="connsiteX5" fmla="*/ 291999 w 1215671"/>
              <a:gd name="connsiteY5" fmla="*/ 1969669 h 2636615"/>
              <a:gd name="connsiteX6" fmla="*/ 524407 w 1215671"/>
              <a:gd name="connsiteY6" fmla="*/ 2181596 h 2636615"/>
              <a:gd name="connsiteX7" fmla="*/ 875998 w 1215671"/>
              <a:gd name="connsiteY7" fmla="*/ 2293792 h 2636615"/>
              <a:gd name="connsiteX8" fmla="*/ 1215671 w 1215671"/>
              <a:gd name="connsiteY8" fmla="*/ 2636615 h 26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671" h="2636615" extrusionOk="0">
                <a:moveTo>
                  <a:pt x="0" y="0"/>
                </a:moveTo>
                <a:cubicBezTo>
                  <a:pt x="168728" y="29083"/>
                  <a:pt x="367751" y="106591"/>
                  <a:pt x="452897" y="193227"/>
                </a:cubicBezTo>
                <a:cubicBezTo>
                  <a:pt x="544688" y="285615"/>
                  <a:pt x="523975" y="371660"/>
                  <a:pt x="530366" y="511116"/>
                </a:cubicBezTo>
                <a:cubicBezTo>
                  <a:pt x="511259" y="639621"/>
                  <a:pt x="517756" y="867384"/>
                  <a:pt x="440978" y="1053399"/>
                </a:cubicBezTo>
                <a:cubicBezTo>
                  <a:pt x="388118" y="1224594"/>
                  <a:pt x="293610" y="1434850"/>
                  <a:pt x="238366" y="1564516"/>
                </a:cubicBezTo>
                <a:cubicBezTo>
                  <a:pt x="219495" y="1722207"/>
                  <a:pt x="234585" y="1854607"/>
                  <a:pt x="291999" y="1969669"/>
                </a:cubicBezTo>
                <a:cubicBezTo>
                  <a:pt x="323893" y="2073507"/>
                  <a:pt x="422326" y="2146758"/>
                  <a:pt x="524407" y="2181596"/>
                </a:cubicBezTo>
                <a:cubicBezTo>
                  <a:pt x="621844" y="2204510"/>
                  <a:pt x="756082" y="2219566"/>
                  <a:pt x="875998" y="2293792"/>
                </a:cubicBezTo>
                <a:cubicBezTo>
                  <a:pt x="966483" y="2337637"/>
                  <a:pt x="1124315" y="2491413"/>
                  <a:pt x="1215671" y="2636615"/>
                </a:cubicBezTo>
              </a:path>
            </a:pathLst>
          </a:custGeom>
          <a:noFill/>
          <a:ln>
            <a:prstDash val="dash"/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1554480"/>
                      <a:gd name="connsiteY0" fmla="*/ 0 h 3223260"/>
                      <a:gd name="connsiteX1" fmla="*/ 579120 w 1554480"/>
                      <a:gd name="connsiteY1" fmla="*/ 236220 h 3223260"/>
                      <a:gd name="connsiteX2" fmla="*/ 678180 w 1554480"/>
                      <a:gd name="connsiteY2" fmla="*/ 624840 h 3223260"/>
                      <a:gd name="connsiteX3" fmla="*/ 563880 w 1554480"/>
                      <a:gd name="connsiteY3" fmla="*/ 1287780 h 3223260"/>
                      <a:gd name="connsiteX4" fmla="*/ 304800 w 1554480"/>
                      <a:gd name="connsiteY4" fmla="*/ 1912620 h 3223260"/>
                      <a:gd name="connsiteX5" fmla="*/ 373380 w 1554480"/>
                      <a:gd name="connsiteY5" fmla="*/ 2407920 h 3223260"/>
                      <a:gd name="connsiteX6" fmla="*/ 670560 w 1554480"/>
                      <a:gd name="connsiteY6" fmla="*/ 2667000 h 3223260"/>
                      <a:gd name="connsiteX7" fmla="*/ 1120140 w 1554480"/>
                      <a:gd name="connsiteY7" fmla="*/ 2804160 h 3223260"/>
                      <a:gd name="connsiteX8" fmla="*/ 1554480 w 1554480"/>
                      <a:gd name="connsiteY8" fmla="*/ 3223260 h 3223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3223260">
                        <a:moveTo>
                          <a:pt x="0" y="0"/>
                        </a:moveTo>
                        <a:cubicBezTo>
                          <a:pt x="233045" y="66040"/>
                          <a:pt x="466090" y="132080"/>
                          <a:pt x="579120" y="236220"/>
                        </a:cubicBezTo>
                        <a:cubicBezTo>
                          <a:pt x="692150" y="340360"/>
                          <a:pt x="680720" y="449580"/>
                          <a:pt x="678180" y="624840"/>
                        </a:cubicBezTo>
                        <a:cubicBezTo>
                          <a:pt x="675640" y="800100"/>
                          <a:pt x="626110" y="1073150"/>
                          <a:pt x="563880" y="1287780"/>
                        </a:cubicBezTo>
                        <a:cubicBezTo>
                          <a:pt x="501650" y="1502410"/>
                          <a:pt x="336550" y="1725930"/>
                          <a:pt x="304800" y="1912620"/>
                        </a:cubicBezTo>
                        <a:cubicBezTo>
                          <a:pt x="273050" y="2099310"/>
                          <a:pt x="312420" y="2282190"/>
                          <a:pt x="373380" y="2407920"/>
                        </a:cubicBezTo>
                        <a:cubicBezTo>
                          <a:pt x="434340" y="2533650"/>
                          <a:pt x="546100" y="2600960"/>
                          <a:pt x="670560" y="2667000"/>
                        </a:cubicBezTo>
                        <a:cubicBezTo>
                          <a:pt x="795020" y="2733040"/>
                          <a:pt x="972820" y="2711450"/>
                          <a:pt x="1120140" y="2804160"/>
                        </a:cubicBezTo>
                        <a:cubicBezTo>
                          <a:pt x="1267460" y="2896870"/>
                          <a:pt x="1410970" y="3060065"/>
                          <a:pt x="1554480" y="322326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2ECEA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FAF2F56-A9F1-D29D-4224-16B91BB0D0FD}"/>
              </a:ext>
            </a:extLst>
          </p:cNvPr>
          <p:cNvSpPr/>
          <p:nvPr/>
        </p:nvSpPr>
        <p:spPr>
          <a:xfrm>
            <a:off x="785924" y="115253"/>
            <a:ext cx="4890976" cy="538737"/>
          </a:xfrm>
          <a:prstGeom prst="roundRect">
            <a:avLst>
              <a:gd name="adj" fmla="val 50000"/>
            </a:avLst>
          </a:prstGeom>
          <a:solidFill>
            <a:srgbClr val="E611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Wissenssnack 1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A4D6CC4-261C-B31E-F448-3406939A4C20}"/>
              </a:ext>
            </a:extLst>
          </p:cNvPr>
          <p:cNvSpPr/>
          <p:nvPr/>
        </p:nvSpPr>
        <p:spPr>
          <a:xfrm>
            <a:off x="1211579" y="751114"/>
            <a:ext cx="2620656" cy="361406"/>
          </a:xfrm>
          <a:prstGeom prst="roundRect">
            <a:avLst>
              <a:gd name="adj" fmla="val 50000"/>
            </a:avLst>
          </a:prstGeom>
          <a:solidFill>
            <a:srgbClr val="AEDF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informiere mich…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1318C81-57DC-09A1-8D22-B26E4983306B}"/>
              </a:ext>
            </a:extLst>
          </p:cNvPr>
          <p:cNvSpPr/>
          <p:nvPr/>
        </p:nvSpPr>
        <p:spPr>
          <a:xfrm>
            <a:off x="25446" y="29496"/>
            <a:ext cx="634312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EB380F6-56F8-8D2F-7D2E-372190D43F09}"/>
              </a:ext>
            </a:extLst>
          </p:cNvPr>
          <p:cNvSpPr/>
          <p:nvPr/>
        </p:nvSpPr>
        <p:spPr>
          <a:xfrm>
            <a:off x="713232" y="29496"/>
            <a:ext cx="6119324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E06547C-D609-B0E7-69F6-49E2EC044CCE}"/>
              </a:ext>
            </a:extLst>
          </p:cNvPr>
          <p:cNvSpPr/>
          <p:nvPr/>
        </p:nvSpPr>
        <p:spPr>
          <a:xfrm>
            <a:off x="4909332" y="2397824"/>
            <a:ext cx="1669367" cy="29555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Morse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77D7DB6-8FE0-6FA3-1798-3484EFA68486}"/>
              </a:ext>
            </a:extLst>
          </p:cNvPr>
          <p:cNvSpPr txBox="1"/>
          <p:nvPr/>
        </p:nvSpPr>
        <p:spPr>
          <a:xfrm>
            <a:off x="975907" y="1308554"/>
            <a:ext cx="379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1837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stellte der amerikanische Erfinder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Samuel Morse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einen Apparat vor, mit dem Nachrichten auch über große Entfernungen hinweg übermittelt werden konnten.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DFE11B-3EEC-F964-0154-E75FC0E53061}"/>
              </a:ext>
            </a:extLst>
          </p:cNvPr>
          <p:cNvSpPr txBox="1"/>
          <p:nvPr/>
        </p:nvSpPr>
        <p:spPr>
          <a:xfrm>
            <a:off x="962194" y="2902847"/>
            <a:ext cx="5595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Dieser 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Morseapparat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konnte 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lerdings keine gesprochenen Worte übertragen, sondern nur kurze und lange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elektrische Impulse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Deshalb dachte sich Morse einen Code aus kurzen und langen Signalen aus.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B2699B-E8BA-120A-2DCC-0FDD73B884B8}"/>
              </a:ext>
            </a:extLst>
          </p:cNvPr>
          <p:cNvSpPr txBox="1"/>
          <p:nvPr/>
        </p:nvSpPr>
        <p:spPr>
          <a:xfrm>
            <a:off x="4876335" y="2259250"/>
            <a:ext cx="15736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>
                <a:solidFill>
                  <a:srgbClr val="AEDFF8"/>
                </a:solidFill>
              </a:rPr>
              <a:t>https://biografieonline.it/biografia-samuel-morse</a:t>
            </a:r>
          </a:p>
        </p:txBody>
      </p:sp>
    </p:spTree>
    <p:extLst>
      <p:ext uri="{BB962C8B-B14F-4D97-AF65-F5344CB8AC3E}">
        <p14:creationId xmlns:p14="http://schemas.microsoft.com/office/powerpoint/2010/main" val="164860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6DFC-1A8F-9733-255A-F9AE1B29B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C616D95-114B-73D4-BB89-D72AE111A878}"/>
              </a:ext>
            </a:extLst>
          </p:cNvPr>
          <p:cNvSpPr/>
          <p:nvPr/>
        </p:nvSpPr>
        <p:spPr>
          <a:xfrm>
            <a:off x="785924" y="931817"/>
            <a:ext cx="5980636" cy="3934823"/>
          </a:xfrm>
          <a:prstGeom prst="roundRect">
            <a:avLst>
              <a:gd name="adj" fmla="val 70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CBAF26FA-ECB5-6B38-6E58-647CD8EC4DBA}"/>
              </a:ext>
            </a:extLst>
          </p:cNvPr>
          <p:cNvSpPr/>
          <p:nvPr/>
        </p:nvSpPr>
        <p:spPr>
          <a:xfrm rot="16200000">
            <a:off x="4542707" y="-1246661"/>
            <a:ext cx="1215671" cy="2636615"/>
          </a:xfrm>
          <a:custGeom>
            <a:avLst/>
            <a:gdLst>
              <a:gd name="connsiteX0" fmla="*/ 0 w 1215671"/>
              <a:gd name="connsiteY0" fmla="*/ 0 h 2636615"/>
              <a:gd name="connsiteX1" fmla="*/ 452897 w 1215671"/>
              <a:gd name="connsiteY1" fmla="*/ 193227 h 2636615"/>
              <a:gd name="connsiteX2" fmla="*/ 530366 w 1215671"/>
              <a:gd name="connsiteY2" fmla="*/ 511116 h 2636615"/>
              <a:gd name="connsiteX3" fmla="*/ 440978 w 1215671"/>
              <a:gd name="connsiteY3" fmla="*/ 1053399 h 2636615"/>
              <a:gd name="connsiteX4" fmla="*/ 238366 w 1215671"/>
              <a:gd name="connsiteY4" fmla="*/ 1564516 h 2636615"/>
              <a:gd name="connsiteX5" fmla="*/ 291999 w 1215671"/>
              <a:gd name="connsiteY5" fmla="*/ 1969669 h 2636615"/>
              <a:gd name="connsiteX6" fmla="*/ 524407 w 1215671"/>
              <a:gd name="connsiteY6" fmla="*/ 2181596 h 2636615"/>
              <a:gd name="connsiteX7" fmla="*/ 875998 w 1215671"/>
              <a:gd name="connsiteY7" fmla="*/ 2293792 h 2636615"/>
              <a:gd name="connsiteX8" fmla="*/ 1215671 w 1215671"/>
              <a:gd name="connsiteY8" fmla="*/ 2636615 h 26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671" h="2636615" extrusionOk="0">
                <a:moveTo>
                  <a:pt x="0" y="0"/>
                </a:moveTo>
                <a:cubicBezTo>
                  <a:pt x="168728" y="29083"/>
                  <a:pt x="367751" y="106591"/>
                  <a:pt x="452897" y="193227"/>
                </a:cubicBezTo>
                <a:cubicBezTo>
                  <a:pt x="544688" y="285615"/>
                  <a:pt x="523975" y="371660"/>
                  <a:pt x="530366" y="511116"/>
                </a:cubicBezTo>
                <a:cubicBezTo>
                  <a:pt x="511259" y="639621"/>
                  <a:pt x="517756" y="867384"/>
                  <a:pt x="440978" y="1053399"/>
                </a:cubicBezTo>
                <a:cubicBezTo>
                  <a:pt x="388118" y="1224594"/>
                  <a:pt x="293610" y="1434850"/>
                  <a:pt x="238366" y="1564516"/>
                </a:cubicBezTo>
                <a:cubicBezTo>
                  <a:pt x="219495" y="1722207"/>
                  <a:pt x="234585" y="1854607"/>
                  <a:pt x="291999" y="1969669"/>
                </a:cubicBezTo>
                <a:cubicBezTo>
                  <a:pt x="323893" y="2073507"/>
                  <a:pt x="422326" y="2146758"/>
                  <a:pt x="524407" y="2181596"/>
                </a:cubicBezTo>
                <a:cubicBezTo>
                  <a:pt x="621844" y="2204510"/>
                  <a:pt x="756082" y="2219566"/>
                  <a:pt x="875998" y="2293792"/>
                </a:cubicBezTo>
                <a:cubicBezTo>
                  <a:pt x="966483" y="2337637"/>
                  <a:pt x="1124315" y="2491413"/>
                  <a:pt x="1215671" y="2636615"/>
                </a:cubicBezTo>
              </a:path>
            </a:pathLst>
          </a:custGeom>
          <a:noFill/>
          <a:ln>
            <a:prstDash val="dash"/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1554480"/>
                      <a:gd name="connsiteY0" fmla="*/ 0 h 3223260"/>
                      <a:gd name="connsiteX1" fmla="*/ 579120 w 1554480"/>
                      <a:gd name="connsiteY1" fmla="*/ 236220 h 3223260"/>
                      <a:gd name="connsiteX2" fmla="*/ 678180 w 1554480"/>
                      <a:gd name="connsiteY2" fmla="*/ 624840 h 3223260"/>
                      <a:gd name="connsiteX3" fmla="*/ 563880 w 1554480"/>
                      <a:gd name="connsiteY3" fmla="*/ 1287780 h 3223260"/>
                      <a:gd name="connsiteX4" fmla="*/ 304800 w 1554480"/>
                      <a:gd name="connsiteY4" fmla="*/ 1912620 h 3223260"/>
                      <a:gd name="connsiteX5" fmla="*/ 373380 w 1554480"/>
                      <a:gd name="connsiteY5" fmla="*/ 2407920 h 3223260"/>
                      <a:gd name="connsiteX6" fmla="*/ 670560 w 1554480"/>
                      <a:gd name="connsiteY6" fmla="*/ 2667000 h 3223260"/>
                      <a:gd name="connsiteX7" fmla="*/ 1120140 w 1554480"/>
                      <a:gd name="connsiteY7" fmla="*/ 2804160 h 3223260"/>
                      <a:gd name="connsiteX8" fmla="*/ 1554480 w 1554480"/>
                      <a:gd name="connsiteY8" fmla="*/ 3223260 h 3223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3223260">
                        <a:moveTo>
                          <a:pt x="0" y="0"/>
                        </a:moveTo>
                        <a:cubicBezTo>
                          <a:pt x="233045" y="66040"/>
                          <a:pt x="466090" y="132080"/>
                          <a:pt x="579120" y="236220"/>
                        </a:cubicBezTo>
                        <a:cubicBezTo>
                          <a:pt x="692150" y="340360"/>
                          <a:pt x="680720" y="449580"/>
                          <a:pt x="678180" y="624840"/>
                        </a:cubicBezTo>
                        <a:cubicBezTo>
                          <a:pt x="675640" y="800100"/>
                          <a:pt x="626110" y="1073150"/>
                          <a:pt x="563880" y="1287780"/>
                        </a:cubicBezTo>
                        <a:cubicBezTo>
                          <a:pt x="501650" y="1502410"/>
                          <a:pt x="336550" y="1725930"/>
                          <a:pt x="304800" y="1912620"/>
                        </a:cubicBezTo>
                        <a:cubicBezTo>
                          <a:pt x="273050" y="2099310"/>
                          <a:pt x="312420" y="2282190"/>
                          <a:pt x="373380" y="2407920"/>
                        </a:cubicBezTo>
                        <a:cubicBezTo>
                          <a:pt x="434340" y="2533650"/>
                          <a:pt x="546100" y="2600960"/>
                          <a:pt x="670560" y="2667000"/>
                        </a:cubicBezTo>
                        <a:cubicBezTo>
                          <a:pt x="795020" y="2733040"/>
                          <a:pt x="972820" y="2711450"/>
                          <a:pt x="1120140" y="2804160"/>
                        </a:cubicBezTo>
                        <a:cubicBezTo>
                          <a:pt x="1267460" y="2896870"/>
                          <a:pt x="1410970" y="3060065"/>
                          <a:pt x="1554480" y="322326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2ECEA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7548F17-8A8A-90DA-AF20-CE2DD78C826E}"/>
              </a:ext>
            </a:extLst>
          </p:cNvPr>
          <p:cNvSpPr/>
          <p:nvPr/>
        </p:nvSpPr>
        <p:spPr>
          <a:xfrm>
            <a:off x="785924" y="115253"/>
            <a:ext cx="4890976" cy="538737"/>
          </a:xfrm>
          <a:prstGeom prst="roundRect">
            <a:avLst>
              <a:gd name="adj" fmla="val 50000"/>
            </a:avLst>
          </a:prstGeom>
          <a:solidFill>
            <a:srgbClr val="E611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Wissenssnack 2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722146C-D665-AB39-C437-BB4A4DC19F57}"/>
              </a:ext>
            </a:extLst>
          </p:cNvPr>
          <p:cNvSpPr/>
          <p:nvPr/>
        </p:nvSpPr>
        <p:spPr>
          <a:xfrm>
            <a:off x="1211579" y="751114"/>
            <a:ext cx="2523139" cy="361406"/>
          </a:xfrm>
          <a:prstGeom prst="roundRect">
            <a:avLst>
              <a:gd name="adj" fmla="val 50000"/>
            </a:avLst>
          </a:prstGeom>
          <a:solidFill>
            <a:srgbClr val="AEDF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informiere mich…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3D58EB-5460-3D84-DD70-E45EBE4D7DE8}"/>
              </a:ext>
            </a:extLst>
          </p:cNvPr>
          <p:cNvSpPr/>
          <p:nvPr/>
        </p:nvSpPr>
        <p:spPr>
          <a:xfrm>
            <a:off x="25446" y="29496"/>
            <a:ext cx="634312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9A9759C-2F9F-5F18-3676-EE66C16A50EC}"/>
              </a:ext>
            </a:extLst>
          </p:cNvPr>
          <p:cNvSpPr/>
          <p:nvPr/>
        </p:nvSpPr>
        <p:spPr>
          <a:xfrm>
            <a:off x="713232" y="29496"/>
            <a:ext cx="6119324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5F04E09-B571-D6AC-5130-C1F674431D50}"/>
              </a:ext>
            </a:extLst>
          </p:cNvPr>
          <p:cNvSpPr txBox="1"/>
          <p:nvPr/>
        </p:nvSpPr>
        <p:spPr>
          <a:xfrm>
            <a:off x="945679" y="1245167"/>
            <a:ext cx="56544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Morse-Alphabet: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Buchstabe wird beim Morsen zu einer bestimmten Folge von kurzen (Punkte) oder langen (Striche) Signalen.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21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6EDCF01-2490-C9DB-2416-9611AB0DD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5" y="2551514"/>
            <a:ext cx="4251325" cy="21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548B4-EF6C-8174-D800-3225F3561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A1561A5-1334-CDEB-C6EE-01DE6A11BF61}"/>
              </a:ext>
            </a:extLst>
          </p:cNvPr>
          <p:cNvSpPr/>
          <p:nvPr/>
        </p:nvSpPr>
        <p:spPr>
          <a:xfrm>
            <a:off x="785924" y="931817"/>
            <a:ext cx="5980636" cy="3934823"/>
          </a:xfrm>
          <a:prstGeom prst="roundRect">
            <a:avLst>
              <a:gd name="adj" fmla="val 70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876AE692-362C-B691-669E-8DE6AC0897F8}"/>
              </a:ext>
            </a:extLst>
          </p:cNvPr>
          <p:cNvSpPr/>
          <p:nvPr/>
        </p:nvSpPr>
        <p:spPr>
          <a:xfrm rot="16200000">
            <a:off x="4542707" y="-1246661"/>
            <a:ext cx="1215671" cy="2636615"/>
          </a:xfrm>
          <a:custGeom>
            <a:avLst/>
            <a:gdLst>
              <a:gd name="connsiteX0" fmla="*/ 0 w 1215671"/>
              <a:gd name="connsiteY0" fmla="*/ 0 h 2636615"/>
              <a:gd name="connsiteX1" fmla="*/ 452897 w 1215671"/>
              <a:gd name="connsiteY1" fmla="*/ 193227 h 2636615"/>
              <a:gd name="connsiteX2" fmla="*/ 530366 w 1215671"/>
              <a:gd name="connsiteY2" fmla="*/ 511116 h 2636615"/>
              <a:gd name="connsiteX3" fmla="*/ 440978 w 1215671"/>
              <a:gd name="connsiteY3" fmla="*/ 1053399 h 2636615"/>
              <a:gd name="connsiteX4" fmla="*/ 238366 w 1215671"/>
              <a:gd name="connsiteY4" fmla="*/ 1564516 h 2636615"/>
              <a:gd name="connsiteX5" fmla="*/ 291999 w 1215671"/>
              <a:gd name="connsiteY5" fmla="*/ 1969669 h 2636615"/>
              <a:gd name="connsiteX6" fmla="*/ 524407 w 1215671"/>
              <a:gd name="connsiteY6" fmla="*/ 2181596 h 2636615"/>
              <a:gd name="connsiteX7" fmla="*/ 875998 w 1215671"/>
              <a:gd name="connsiteY7" fmla="*/ 2293792 h 2636615"/>
              <a:gd name="connsiteX8" fmla="*/ 1215671 w 1215671"/>
              <a:gd name="connsiteY8" fmla="*/ 2636615 h 26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671" h="2636615" extrusionOk="0">
                <a:moveTo>
                  <a:pt x="0" y="0"/>
                </a:moveTo>
                <a:cubicBezTo>
                  <a:pt x="168728" y="29083"/>
                  <a:pt x="367751" y="106591"/>
                  <a:pt x="452897" y="193227"/>
                </a:cubicBezTo>
                <a:cubicBezTo>
                  <a:pt x="544688" y="285615"/>
                  <a:pt x="523975" y="371660"/>
                  <a:pt x="530366" y="511116"/>
                </a:cubicBezTo>
                <a:cubicBezTo>
                  <a:pt x="511259" y="639621"/>
                  <a:pt x="517756" y="867384"/>
                  <a:pt x="440978" y="1053399"/>
                </a:cubicBezTo>
                <a:cubicBezTo>
                  <a:pt x="388118" y="1224594"/>
                  <a:pt x="293610" y="1434850"/>
                  <a:pt x="238366" y="1564516"/>
                </a:cubicBezTo>
                <a:cubicBezTo>
                  <a:pt x="219495" y="1722207"/>
                  <a:pt x="234585" y="1854607"/>
                  <a:pt x="291999" y="1969669"/>
                </a:cubicBezTo>
                <a:cubicBezTo>
                  <a:pt x="323893" y="2073507"/>
                  <a:pt x="422326" y="2146758"/>
                  <a:pt x="524407" y="2181596"/>
                </a:cubicBezTo>
                <a:cubicBezTo>
                  <a:pt x="621844" y="2204510"/>
                  <a:pt x="756082" y="2219566"/>
                  <a:pt x="875998" y="2293792"/>
                </a:cubicBezTo>
                <a:cubicBezTo>
                  <a:pt x="966483" y="2337637"/>
                  <a:pt x="1124315" y="2491413"/>
                  <a:pt x="1215671" y="2636615"/>
                </a:cubicBezTo>
              </a:path>
            </a:pathLst>
          </a:custGeom>
          <a:noFill/>
          <a:ln>
            <a:prstDash val="dash"/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1554480"/>
                      <a:gd name="connsiteY0" fmla="*/ 0 h 3223260"/>
                      <a:gd name="connsiteX1" fmla="*/ 579120 w 1554480"/>
                      <a:gd name="connsiteY1" fmla="*/ 236220 h 3223260"/>
                      <a:gd name="connsiteX2" fmla="*/ 678180 w 1554480"/>
                      <a:gd name="connsiteY2" fmla="*/ 624840 h 3223260"/>
                      <a:gd name="connsiteX3" fmla="*/ 563880 w 1554480"/>
                      <a:gd name="connsiteY3" fmla="*/ 1287780 h 3223260"/>
                      <a:gd name="connsiteX4" fmla="*/ 304800 w 1554480"/>
                      <a:gd name="connsiteY4" fmla="*/ 1912620 h 3223260"/>
                      <a:gd name="connsiteX5" fmla="*/ 373380 w 1554480"/>
                      <a:gd name="connsiteY5" fmla="*/ 2407920 h 3223260"/>
                      <a:gd name="connsiteX6" fmla="*/ 670560 w 1554480"/>
                      <a:gd name="connsiteY6" fmla="*/ 2667000 h 3223260"/>
                      <a:gd name="connsiteX7" fmla="*/ 1120140 w 1554480"/>
                      <a:gd name="connsiteY7" fmla="*/ 2804160 h 3223260"/>
                      <a:gd name="connsiteX8" fmla="*/ 1554480 w 1554480"/>
                      <a:gd name="connsiteY8" fmla="*/ 3223260 h 3223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3223260">
                        <a:moveTo>
                          <a:pt x="0" y="0"/>
                        </a:moveTo>
                        <a:cubicBezTo>
                          <a:pt x="233045" y="66040"/>
                          <a:pt x="466090" y="132080"/>
                          <a:pt x="579120" y="236220"/>
                        </a:cubicBezTo>
                        <a:cubicBezTo>
                          <a:pt x="692150" y="340360"/>
                          <a:pt x="680720" y="449580"/>
                          <a:pt x="678180" y="624840"/>
                        </a:cubicBezTo>
                        <a:cubicBezTo>
                          <a:pt x="675640" y="800100"/>
                          <a:pt x="626110" y="1073150"/>
                          <a:pt x="563880" y="1287780"/>
                        </a:cubicBezTo>
                        <a:cubicBezTo>
                          <a:pt x="501650" y="1502410"/>
                          <a:pt x="336550" y="1725930"/>
                          <a:pt x="304800" y="1912620"/>
                        </a:cubicBezTo>
                        <a:cubicBezTo>
                          <a:pt x="273050" y="2099310"/>
                          <a:pt x="312420" y="2282190"/>
                          <a:pt x="373380" y="2407920"/>
                        </a:cubicBezTo>
                        <a:cubicBezTo>
                          <a:pt x="434340" y="2533650"/>
                          <a:pt x="546100" y="2600960"/>
                          <a:pt x="670560" y="2667000"/>
                        </a:cubicBezTo>
                        <a:cubicBezTo>
                          <a:pt x="795020" y="2733040"/>
                          <a:pt x="972820" y="2711450"/>
                          <a:pt x="1120140" y="2804160"/>
                        </a:cubicBezTo>
                        <a:cubicBezTo>
                          <a:pt x="1267460" y="2896870"/>
                          <a:pt x="1410970" y="3060065"/>
                          <a:pt x="1554480" y="322326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2ECEA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9FC2432-D5AB-49AE-9B67-86FF278E324B}"/>
              </a:ext>
            </a:extLst>
          </p:cNvPr>
          <p:cNvSpPr/>
          <p:nvPr/>
        </p:nvSpPr>
        <p:spPr>
          <a:xfrm>
            <a:off x="785924" y="115253"/>
            <a:ext cx="4890976" cy="538737"/>
          </a:xfrm>
          <a:prstGeom prst="roundRect">
            <a:avLst>
              <a:gd name="adj" fmla="val 50000"/>
            </a:avLst>
          </a:prstGeom>
          <a:solidFill>
            <a:srgbClr val="E611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Geheimbotschaft</a:t>
            </a: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ACBE839-12AD-D5A6-BAB3-CAC6B04B203D}"/>
              </a:ext>
            </a:extLst>
          </p:cNvPr>
          <p:cNvSpPr/>
          <p:nvPr/>
        </p:nvSpPr>
        <p:spPr>
          <a:xfrm>
            <a:off x="1211579" y="751114"/>
            <a:ext cx="2443739" cy="361406"/>
          </a:xfrm>
          <a:prstGeom prst="roundRect">
            <a:avLst>
              <a:gd name="adj" fmla="val 50000"/>
            </a:avLst>
          </a:prstGeom>
          <a:solidFill>
            <a:srgbClr val="AEDF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entschlüssele…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7E5B0BF-1287-83F4-5AC0-04AFD9358B21}"/>
              </a:ext>
            </a:extLst>
          </p:cNvPr>
          <p:cNvSpPr/>
          <p:nvPr/>
        </p:nvSpPr>
        <p:spPr>
          <a:xfrm>
            <a:off x="25446" y="29496"/>
            <a:ext cx="634312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9BA6AE-F274-6FED-669B-BFB2301C6A81}"/>
              </a:ext>
            </a:extLst>
          </p:cNvPr>
          <p:cNvSpPr/>
          <p:nvPr/>
        </p:nvSpPr>
        <p:spPr>
          <a:xfrm>
            <a:off x="713232" y="29496"/>
            <a:ext cx="6119324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9B4D978-2352-E9C8-529C-E0B1FADBEDBC}"/>
              </a:ext>
            </a:extLst>
          </p:cNvPr>
          <p:cNvSpPr txBox="1"/>
          <p:nvPr/>
        </p:nvSpPr>
        <p:spPr>
          <a:xfrm>
            <a:off x="975906" y="1308554"/>
            <a:ext cx="56544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Kannst du die Geheimbotschaft entschlüsseln?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Nutze das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Morse-Alphabet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Wenn du die Botschaft entschlüsselt hast,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überprüfe deine Lösung auf der letzten Seite im Tüftelheft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Hole dir einen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Morse-Apparat pro Team.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2E0F19B-1947-191C-DBC8-574D1F1B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32" y="1711004"/>
            <a:ext cx="2466975" cy="8286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F12C2A2-4081-F6C2-38A1-ACB0F4F7E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36" y="1606228"/>
            <a:ext cx="26860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0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8556F-3755-4036-E87E-891C2521E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0CE6001C-0E98-549A-C70E-3C7D4A3EAFC4}"/>
              </a:ext>
            </a:extLst>
          </p:cNvPr>
          <p:cNvSpPr/>
          <p:nvPr/>
        </p:nvSpPr>
        <p:spPr>
          <a:xfrm rot="16200000">
            <a:off x="2501258" y="-1272153"/>
            <a:ext cx="1215671" cy="2636615"/>
          </a:xfrm>
          <a:custGeom>
            <a:avLst/>
            <a:gdLst>
              <a:gd name="connsiteX0" fmla="*/ 0 w 1215671"/>
              <a:gd name="connsiteY0" fmla="*/ 0 h 2636615"/>
              <a:gd name="connsiteX1" fmla="*/ 452897 w 1215671"/>
              <a:gd name="connsiteY1" fmla="*/ 193227 h 2636615"/>
              <a:gd name="connsiteX2" fmla="*/ 530366 w 1215671"/>
              <a:gd name="connsiteY2" fmla="*/ 511116 h 2636615"/>
              <a:gd name="connsiteX3" fmla="*/ 440978 w 1215671"/>
              <a:gd name="connsiteY3" fmla="*/ 1053399 h 2636615"/>
              <a:gd name="connsiteX4" fmla="*/ 238366 w 1215671"/>
              <a:gd name="connsiteY4" fmla="*/ 1564516 h 2636615"/>
              <a:gd name="connsiteX5" fmla="*/ 291999 w 1215671"/>
              <a:gd name="connsiteY5" fmla="*/ 1969669 h 2636615"/>
              <a:gd name="connsiteX6" fmla="*/ 524407 w 1215671"/>
              <a:gd name="connsiteY6" fmla="*/ 2181596 h 2636615"/>
              <a:gd name="connsiteX7" fmla="*/ 875998 w 1215671"/>
              <a:gd name="connsiteY7" fmla="*/ 2293792 h 2636615"/>
              <a:gd name="connsiteX8" fmla="*/ 1215671 w 1215671"/>
              <a:gd name="connsiteY8" fmla="*/ 2636615 h 26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671" h="2636615" extrusionOk="0">
                <a:moveTo>
                  <a:pt x="0" y="0"/>
                </a:moveTo>
                <a:cubicBezTo>
                  <a:pt x="168728" y="29083"/>
                  <a:pt x="367751" y="106591"/>
                  <a:pt x="452897" y="193227"/>
                </a:cubicBezTo>
                <a:cubicBezTo>
                  <a:pt x="544688" y="285615"/>
                  <a:pt x="523975" y="371660"/>
                  <a:pt x="530366" y="511116"/>
                </a:cubicBezTo>
                <a:cubicBezTo>
                  <a:pt x="511259" y="639621"/>
                  <a:pt x="517756" y="867384"/>
                  <a:pt x="440978" y="1053399"/>
                </a:cubicBezTo>
                <a:cubicBezTo>
                  <a:pt x="388118" y="1224594"/>
                  <a:pt x="293610" y="1434850"/>
                  <a:pt x="238366" y="1564516"/>
                </a:cubicBezTo>
                <a:cubicBezTo>
                  <a:pt x="219495" y="1722207"/>
                  <a:pt x="234585" y="1854607"/>
                  <a:pt x="291999" y="1969669"/>
                </a:cubicBezTo>
                <a:cubicBezTo>
                  <a:pt x="323893" y="2073507"/>
                  <a:pt x="422326" y="2146758"/>
                  <a:pt x="524407" y="2181596"/>
                </a:cubicBezTo>
                <a:cubicBezTo>
                  <a:pt x="621844" y="2204510"/>
                  <a:pt x="756082" y="2219566"/>
                  <a:pt x="875998" y="2293792"/>
                </a:cubicBezTo>
                <a:cubicBezTo>
                  <a:pt x="966483" y="2337637"/>
                  <a:pt x="1124315" y="2491413"/>
                  <a:pt x="1215671" y="2636615"/>
                </a:cubicBezTo>
              </a:path>
            </a:pathLst>
          </a:custGeom>
          <a:noFill/>
          <a:ln>
            <a:prstDash val="dash"/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1554480"/>
                      <a:gd name="connsiteY0" fmla="*/ 0 h 3223260"/>
                      <a:gd name="connsiteX1" fmla="*/ 579120 w 1554480"/>
                      <a:gd name="connsiteY1" fmla="*/ 236220 h 3223260"/>
                      <a:gd name="connsiteX2" fmla="*/ 678180 w 1554480"/>
                      <a:gd name="connsiteY2" fmla="*/ 624840 h 3223260"/>
                      <a:gd name="connsiteX3" fmla="*/ 563880 w 1554480"/>
                      <a:gd name="connsiteY3" fmla="*/ 1287780 h 3223260"/>
                      <a:gd name="connsiteX4" fmla="*/ 304800 w 1554480"/>
                      <a:gd name="connsiteY4" fmla="*/ 1912620 h 3223260"/>
                      <a:gd name="connsiteX5" fmla="*/ 373380 w 1554480"/>
                      <a:gd name="connsiteY5" fmla="*/ 2407920 h 3223260"/>
                      <a:gd name="connsiteX6" fmla="*/ 670560 w 1554480"/>
                      <a:gd name="connsiteY6" fmla="*/ 2667000 h 3223260"/>
                      <a:gd name="connsiteX7" fmla="*/ 1120140 w 1554480"/>
                      <a:gd name="connsiteY7" fmla="*/ 2804160 h 3223260"/>
                      <a:gd name="connsiteX8" fmla="*/ 1554480 w 1554480"/>
                      <a:gd name="connsiteY8" fmla="*/ 3223260 h 3223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3223260">
                        <a:moveTo>
                          <a:pt x="0" y="0"/>
                        </a:moveTo>
                        <a:cubicBezTo>
                          <a:pt x="233045" y="66040"/>
                          <a:pt x="466090" y="132080"/>
                          <a:pt x="579120" y="236220"/>
                        </a:cubicBezTo>
                        <a:cubicBezTo>
                          <a:pt x="692150" y="340360"/>
                          <a:pt x="680720" y="449580"/>
                          <a:pt x="678180" y="624840"/>
                        </a:cubicBezTo>
                        <a:cubicBezTo>
                          <a:pt x="675640" y="800100"/>
                          <a:pt x="626110" y="1073150"/>
                          <a:pt x="563880" y="1287780"/>
                        </a:cubicBezTo>
                        <a:cubicBezTo>
                          <a:pt x="501650" y="1502410"/>
                          <a:pt x="336550" y="1725930"/>
                          <a:pt x="304800" y="1912620"/>
                        </a:cubicBezTo>
                        <a:cubicBezTo>
                          <a:pt x="273050" y="2099310"/>
                          <a:pt x="312420" y="2282190"/>
                          <a:pt x="373380" y="2407920"/>
                        </a:cubicBezTo>
                        <a:cubicBezTo>
                          <a:pt x="434340" y="2533650"/>
                          <a:pt x="546100" y="2600960"/>
                          <a:pt x="670560" y="2667000"/>
                        </a:cubicBezTo>
                        <a:cubicBezTo>
                          <a:pt x="795020" y="2733040"/>
                          <a:pt x="972820" y="2711450"/>
                          <a:pt x="1120140" y="2804160"/>
                        </a:cubicBezTo>
                        <a:cubicBezTo>
                          <a:pt x="1267460" y="2896870"/>
                          <a:pt x="1410970" y="3060065"/>
                          <a:pt x="1554480" y="322326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2ECEA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9279DB6-171A-F7C4-90E5-C5F26BE7140C}"/>
              </a:ext>
            </a:extLst>
          </p:cNvPr>
          <p:cNvSpPr/>
          <p:nvPr/>
        </p:nvSpPr>
        <p:spPr>
          <a:xfrm>
            <a:off x="785924" y="115253"/>
            <a:ext cx="2758465" cy="538737"/>
          </a:xfrm>
          <a:prstGeom prst="roundRect">
            <a:avLst>
              <a:gd name="adj" fmla="val 50000"/>
            </a:avLst>
          </a:prstGeom>
          <a:solidFill>
            <a:srgbClr val="E611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Anleitung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B562482-2756-2EEE-7A56-38E2975F5BC6}"/>
              </a:ext>
            </a:extLst>
          </p:cNvPr>
          <p:cNvSpPr/>
          <p:nvPr/>
        </p:nvSpPr>
        <p:spPr>
          <a:xfrm>
            <a:off x="785924" y="931817"/>
            <a:ext cx="5980636" cy="3955143"/>
          </a:xfrm>
          <a:prstGeom prst="roundRect">
            <a:avLst>
              <a:gd name="adj" fmla="val 70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8BE3C3B-3EC8-16F3-6E23-0F8715504AA6}"/>
              </a:ext>
            </a:extLst>
          </p:cNvPr>
          <p:cNvSpPr/>
          <p:nvPr/>
        </p:nvSpPr>
        <p:spPr>
          <a:xfrm>
            <a:off x="1211580" y="751114"/>
            <a:ext cx="1932213" cy="361406"/>
          </a:xfrm>
          <a:prstGeom prst="roundRect">
            <a:avLst>
              <a:gd name="adj" fmla="val 50000"/>
            </a:avLst>
          </a:prstGeom>
          <a:solidFill>
            <a:srgbClr val="AEDF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morse…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25D9134-BE59-26C7-089D-6A93C84C1769}"/>
              </a:ext>
            </a:extLst>
          </p:cNvPr>
          <p:cNvSpPr/>
          <p:nvPr/>
        </p:nvSpPr>
        <p:spPr>
          <a:xfrm>
            <a:off x="873066" y="1326862"/>
            <a:ext cx="374302" cy="369332"/>
          </a:xfrm>
          <a:prstGeom prst="ellipse">
            <a:avLst/>
          </a:prstGeom>
          <a:solidFill>
            <a:srgbClr val="AEDF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8A2B225-FAF1-08F1-EAFC-F18E2F27D521}"/>
              </a:ext>
            </a:extLst>
          </p:cNvPr>
          <p:cNvSpPr/>
          <p:nvPr/>
        </p:nvSpPr>
        <p:spPr>
          <a:xfrm>
            <a:off x="863108" y="2369557"/>
            <a:ext cx="374302" cy="369332"/>
          </a:xfrm>
          <a:prstGeom prst="ellipse">
            <a:avLst/>
          </a:prstGeom>
          <a:solidFill>
            <a:srgbClr val="AEDF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45E72A0-EAC4-E8FA-E32A-FB5B00AB4D90}"/>
              </a:ext>
            </a:extLst>
          </p:cNvPr>
          <p:cNvSpPr txBox="1"/>
          <p:nvPr/>
        </p:nvSpPr>
        <p:spPr>
          <a:xfrm>
            <a:off x="1314594" y="1291605"/>
            <a:ext cx="532133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Um zu „morsen“, drückst du den Schalter bei einem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Punkt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ganz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kurz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bei einem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Strich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etwas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länger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„D“ = _ _ .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(lang, kurz, kurz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Zwischen jedem Buchstaben machst du eine kurze Pause. Zwischen jedem Wort eine längere Pause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Merke: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Buchstaben, die wir oft verwenden, haben einen kurzen Code. Z.B. das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„E“ = .</a:t>
            </a:r>
          </a:p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i="1" dirty="0">
                <a:solidFill>
                  <a:srgbClr val="E611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Übrigens: Du kannst Morsebotschaften auch klopfen oder klatschen.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BAC232B-F633-E48D-B1CF-110E3A0EBF94}"/>
              </a:ext>
            </a:extLst>
          </p:cNvPr>
          <p:cNvSpPr/>
          <p:nvPr/>
        </p:nvSpPr>
        <p:spPr>
          <a:xfrm>
            <a:off x="25446" y="29496"/>
            <a:ext cx="634312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6C7309-CF41-8051-EE7C-5C343ADA977F}"/>
              </a:ext>
            </a:extLst>
          </p:cNvPr>
          <p:cNvSpPr/>
          <p:nvPr/>
        </p:nvSpPr>
        <p:spPr>
          <a:xfrm>
            <a:off x="713232" y="29496"/>
            <a:ext cx="6119324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3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9A812-FBB8-C76D-2C4B-2A0026F6D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3FDC1D4-F299-6B6D-8BD3-C96446F466E9}"/>
              </a:ext>
            </a:extLst>
          </p:cNvPr>
          <p:cNvSpPr/>
          <p:nvPr/>
        </p:nvSpPr>
        <p:spPr>
          <a:xfrm>
            <a:off x="785924" y="931817"/>
            <a:ext cx="5980636" cy="3934823"/>
          </a:xfrm>
          <a:prstGeom prst="roundRect">
            <a:avLst>
              <a:gd name="adj" fmla="val 70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0A20D4C-2F98-B0FB-8D6A-A66311DC0AB8}"/>
              </a:ext>
            </a:extLst>
          </p:cNvPr>
          <p:cNvSpPr/>
          <p:nvPr/>
        </p:nvSpPr>
        <p:spPr>
          <a:xfrm>
            <a:off x="1279301" y="3707829"/>
            <a:ext cx="5391463" cy="339495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F07BA37-C975-5AA2-3F21-8239B091FD6F}"/>
              </a:ext>
            </a:extLst>
          </p:cNvPr>
          <p:cNvSpPr/>
          <p:nvPr/>
        </p:nvSpPr>
        <p:spPr>
          <a:xfrm>
            <a:off x="1279301" y="2058492"/>
            <a:ext cx="5391463" cy="339495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3CFF8003-F248-8852-AA35-2A9EBC2C15EE}"/>
              </a:ext>
            </a:extLst>
          </p:cNvPr>
          <p:cNvSpPr/>
          <p:nvPr/>
        </p:nvSpPr>
        <p:spPr>
          <a:xfrm rot="16200000">
            <a:off x="4542707" y="-1246661"/>
            <a:ext cx="1215671" cy="2636615"/>
          </a:xfrm>
          <a:custGeom>
            <a:avLst/>
            <a:gdLst>
              <a:gd name="connsiteX0" fmla="*/ 0 w 1215671"/>
              <a:gd name="connsiteY0" fmla="*/ 0 h 2636615"/>
              <a:gd name="connsiteX1" fmla="*/ 452897 w 1215671"/>
              <a:gd name="connsiteY1" fmla="*/ 193227 h 2636615"/>
              <a:gd name="connsiteX2" fmla="*/ 530366 w 1215671"/>
              <a:gd name="connsiteY2" fmla="*/ 511116 h 2636615"/>
              <a:gd name="connsiteX3" fmla="*/ 440978 w 1215671"/>
              <a:gd name="connsiteY3" fmla="*/ 1053399 h 2636615"/>
              <a:gd name="connsiteX4" fmla="*/ 238366 w 1215671"/>
              <a:gd name="connsiteY4" fmla="*/ 1564516 h 2636615"/>
              <a:gd name="connsiteX5" fmla="*/ 291999 w 1215671"/>
              <a:gd name="connsiteY5" fmla="*/ 1969669 h 2636615"/>
              <a:gd name="connsiteX6" fmla="*/ 524407 w 1215671"/>
              <a:gd name="connsiteY6" fmla="*/ 2181596 h 2636615"/>
              <a:gd name="connsiteX7" fmla="*/ 875998 w 1215671"/>
              <a:gd name="connsiteY7" fmla="*/ 2293792 h 2636615"/>
              <a:gd name="connsiteX8" fmla="*/ 1215671 w 1215671"/>
              <a:gd name="connsiteY8" fmla="*/ 2636615 h 26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671" h="2636615" extrusionOk="0">
                <a:moveTo>
                  <a:pt x="0" y="0"/>
                </a:moveTo>
                <a:cubicBezTo>
                  <a:pt x="168728" y="29083"/>
                  <a:pt x="367751" y="106591"/>
                  <a:pt x="452897" y="193227"/>
                </a:cubicBezTo>
                <a:cubicBezTo>
                  <a:pt x="544688" y="285615"/>
                  <a:pt x="523975" y="371660"/>
                  <a:pt x="530366" y="511116"/>
                </a:cubicBezTo>
                <a:cubicBezTo>
                  <a:pt x="511259" y="639621"/>
                  <a:pt x="517756" y="867384"/>
                  <a:pt x="440978" y="1053399"/>
                </a:cubicBezTo>
                <a:cubicBezTo>
                  <a:pt x="388118" y="1224594"/>
                  <a:pt x="293610" y="1434850"/>
                  <a:pt x="238366" y="1564516"/>
                </a:cubicBezTo>
                <a:cubicBezTo>
                  <a:pt x="219495" y="1722207"/>
                  <a:pt x="234585" y="1854607"/>
                  <a:pt x="291999" y="1969669"/>
                </a:cubicBezTo>
                <a:cubicBezTo>
                  <a:pt x="323893" y="2073507"/>
                  <a:pt x="422326" y="2146758"/>
                  <a:pt x="524407" y="2181596"/>
                </a:cubicBezTo>
                <a:cubicBezTo>
                  <a:pt x="621844" y="2204510"/>
                  <a:pt x="756082" y="2219566"/>
                  <a:pt x="875998" y="2293792"/>
                </a:cubicBezTo>
                <a:cubicBezTo>
                  <a:pt x="966483" y="2337637"/>
                  <a:pt x="1124315" y="2491413"/>
                  <a:pt x="1215671" y="2636615"/>
                </a:cubicBezTo>
              </a:path>
            </a:pathLst>
          </a:custGeom>
          <a:noFill/>
          <a:ln>
            <a:prstDash val="dash"/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1554480"/>
                      <a:gd name="connsiteY0" fmla="*/ 0 h 3223260"/>
                      <a:gd name="connsiteX1" fmla="*/ 579120 w 1554480"/>
                      <a:gd name="connsiteY1" fmla="*/ 236220 h 3223260"/>
                      <a:gd name="connsiteX2" fmla="*/ 678180 w 1554480"/>
                      <a:gd name="connsiteY2" fmla="*/ 624840 h 3223260"/>
                      <a:gd name="connsiteX3" fmla="*/ 563880 w 1554480"/>
                      <a:gd name="connsiteY3" fmla="*/ 1287780 h 3223260"/>
                      <a:gd name="connsiteX4" fmla="*/ 304800 w 1554480"/>
                      <a:gd name="connsiteY4" fmla="*/ 1912620 h 3223260"/>
                      <a:gd name="connsiteX5" fmla="*/ 373380 w 1554480"/>
                      <a:gd name="connsiteY5" fmla="*/ 2407920 h 3223260"/>
                      <a:gd name="connsiteX6" fmla="*/ 670560 w 1554480"/>
                      <a:gd name="connsiteY6" fmla="*/ 2667000 h 3223260"/>
                      <a:gd name="connsiteX7" fmla="*/ 1120140 w 1554480"/>
                      <a:gd name="connsiteY7" fmla="*/ 2804160 h 3223260"/>
                      <a:gd name="connsiteX8" fmla="*/ 1554480 w 1554480"/>
                      <a:gd name="connsiteY8" fmla="*/ 3223260 h 3223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3223260">
                        <a:moveTo>
                          <a:pt x="0" y="0"/>
                        </a:moveTo>
                        <a:cubicBezTo>
                          <a:pt x="233045" y="66040"/>
                          <a:pt x="466090" y="132080"/>
                          <a:pt x="579120" y="236220"/>
                        </a:cubicBezTo>
                        <a:cubicBezTo>
                          <a:pt x="692150" y="340360"/>
                          <a:pt x="680720" y="449580"/>
                          <a:pt x="678180" y="624840"/>
                        </a:cubicBezTo>
                        <a:cubicBezTo>
                          <a:pt x="675640" y="800100"/>
                          <a:pt x="626110" y="1073150"/>
                          <a:pt x="563880" y="1287780"/>
                        </a:cubicBezTo>
                        <a:cubicBezTo>
                          <a:pt x="501650" y="1502410"/>
                          <a:pt x="336550" y="1725930"/>
                          <a:pt x="304800" y="1912620"/>
                        </a:cubicBezTo>
                        <a:cubicBezTo>
                          <a:pt x="273050" y="2099310"/>
                          <a:pt x="312420" y="2282190"/>
                          <a:pt x="373380" y="2407920"/>
                        </a:cubicBezTo>
                        <a:cubicBezTo>
                          <a:pt x="434340" y="2533650"/>
                          <a:pt x="546100" y="2600960"/>
                          <a:pt x="670560" y="2667000"/>
                        </a:cubicBezTo>
                        <a:cubicBezTo>
                          <a:pt x="795020" y="2733040"/>
                          <a:pt x="972820" y="2711450"/>
                          <a:pt x="1120140" y="2804160"/>
                        </a:cubicBezTo>
                        <a:cubicBezTo>
                          <a:pt x="1267460" y="2896870"/>
                          <a:pt x="1410970" y="3060065"/>
                          <a:pt x="1554480" y="322326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2ECEA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12D715A1-3388-8D38-49FD-CBE5F482E2BE}"/>
              </a:ext>
            </a:extLst>
          </p:cNvPr>
          <p:cNvSpPr/>
          <p:nvPr/>
        </p:nvSpPr>
        <p:spPr>
          <a:xfrm>
            <a:off x="785924" y="115253"/>
            <a:ext cx="3890579" cy="538737"/>
          </a:xfrm>
          <a:prstGeom prst="roundRect">
            <a:avLst>
              <a:gd name="adj" fmla="val 50000"/>
            </a:avLst>
          </a:prstGeom>
          <a:solidFill>
            <a:srgbClr val="E611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Geheimbotschaft</a:t>
            </a: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935AB55F-19A1-3E12-11DB-D7F01E0956C1}"/>
              </a:ext>
            </a:extLst>
          </p:cNvPr>
          <p:cNvSpPr/>
          <p:nvPr/>
        </p:nvSpPr>
        <p:spPr>
          <a:xfrm>
            <a:off x="1211579" y="751114"/>
            <a:ext cx="2443739" cy="361406"/>
          </a:xfrm>
          <a:prstGeom prst="roundRect">
            <a:avLst>
              <a:gd name="adj" fmla="val 50000"/>
            </a:avLst>
          </a:prstGeom>
          <a:solidFill>
            <a:srgbClr val="AEDF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verschlüssele…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106865B-862D-A717-7D18-4E617EDADCD4}"/>
              </a:ext>
            </a:extLst>
          </p:cNvPr>
          <p:cNvSpPr/>
          <p:nvPr/>
        </p:nvSpPr>
        <p:spPr>
          <a:xfrm>
            <a:off x="25446" y="29496"/>
            <a:ext cx="634312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16E1CF8-BD0E-A305-0DF8-7EC90E5FADF6}"/>
              </a:ext>
            </a:extLst>
          </p:cNvPr>
          <p:cNvSpPr/>
          <p:nvPr/>
        </p:nvSpPr>
        <p:spPr>
          <a:xfrm>
            <a:off x="713232" y="29496"/>
            <a:ext cx="6119324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07ECB64-78D3-7D68-3AC1-77F0C20FDA60}"/>
              </a:ext>
            </a:extLst>
          </p:cNvPr>
          <p:cNvSpPr txBox="1"/>
          <p:nvPr/>
        </p:nvSpPr>
        <p:spPr>
          <a:xfrm>
            <a:off x="1332776" y="1207978"/>
            <a:ext cx="51063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Überlege dir ein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geheimes Wort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übersetze es mit Hilfe des Morse-Alphabets.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Dein Geheimwort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als Morsecode: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Sende das Wort nun an deinen Nachbarn oder deine Nachbarin. Kann er oder sie deinen Morse-Code entschlüsseln?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Lösungswort: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Löse dann das Geheimwort deines Nachbars, deiner Nachbarin.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E7028BD-A347-7AB4-416B-B7B9FA21821A}"/>
              </a:ext>
            </a:extLst>
          </p:cNvPr>
          <p:cNvSpPr/>
          <p:nvPr/>
        </p:nvSpPr>
        <p:spPr>
          <a:xfrm>
            <a:off x="905000" y="1232260"/>
            <a:ext cx="374302" cy="369332"/>
          </a:xfrm>
          <a:prstGeom prst="ellipse">
            <a:avLst/>
          </a:prstGeom>
          <a:solidFill>
            <a:srgbClr val="AEDF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F8C898E-9E7D-ACA2-0833-4A829348B89B}"/>
              </a:ext>
            </a:extLst>
          </p:cNvPr>
          <p:cNvSpPr/>
          <p:nvPr/>
        </p:nvSpPr>
        <p:spPr>
          <a:xfrm>
            <a:off x="905000" y="2632051"/>
            <a:ext cx="374302" cy="369332"/>
          </a:xfrm>
          <a:prstGeom prst="ellipse">
            <a:avLst/>
          </a:prstGeom>
          <a:solidFill>
            <a:srgbClr val="AEDF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168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35171-8ADB-A4AD-D533-946AF2D68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C0038BF-E9A7-1658-9A7B-D39D9CEA0C3F}"/>
              </a:ext>
            </a:extLst>
          </p:cNvPr>
          <p:cNvSpPr/>
          <p:nvPr/>
        </p:nvSpPr>
        <p:spPr>
          <a:xfrm>
            <a:off x="785923" y="115278"/>
            <a:ext cx="5358845" cy="538737"/>
          </a:xfrm>
          <a:prstGeom prst="roundRect">
            <a:avLst>
              <a:gd name="adj" fmla="val 50000"/>
            </a:avLst>
          </a:prstGeom>
          <a:solidFill>
            <a:srgbClr val="E611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Lösung Geheimbotschaft</a:t>
            </a:r>
            <a:r>
              <a:rPr lang="de-D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E371FAE-E7A0-220F-FBFD-8D7FAF75C21A}"/>
              </a:ext>
            </a:extLst>
          </p:cNvPr>
          <p:cNvSpPr/>
          <p:nvPr/>
        </p:nvSpPr>
        <p:spPr>
          <a:xfrm>
            <a:off x="785924" y="931817"/>
            <a:ext cx="5980636" cy="3939903"/>
          </a:xfrm>
          <a:prstGeom prst="roundRect">
            <a:avLst>
              <a:gd name="adj" fmla="val 70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1B0AAA-678A-5FF3-84FC-75F079264958}"/>
              </a:ext>
            </a:extLst>
          </p:cNvPr>
          <p:cNvSpPr/>
          <p:nvPr/>
        </p:nvSpPr>
        <p:spPr>
          <a:xfrm>
            <a:off x="25446" y="29496"/>
            <a:ext cx="634312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AD586BB-6ACC-F76F-46ED-C8C1FC029616}"/>
              </a:ext>
            </a:extLst>
          </p:cNvPr>
          <p:cNvSpPr/>
          <p:nvPr/>
        </p:nvSpPr>
        <p:spPr>
          <a:xfrm>
            <a:off x="713232" y="29496"/>
            <a:ext cx="6119324" cy="48964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01E1A14-877D-2BCF-2473-EB11B1782101}"/>
              </a:ext>
            </a:extLst>
          </p:cNvPr>
          <p:cNvSpPr/>
          <p:nvPr/>
        </p:nvSpPr>
        <p:spPr>
          <a:xfrm>
            <a:off x="941601" y="746616"/>
            <a:ext cx="3584152" cy="405297"/>
          </a:xfrm>
          <a:prstGeom prst="roundRect">
            <a:avLst>
              <a:gd name="adj" fmla="val 50000"/>
            </a:avLst>
          </a:prstGeom>
          <a:solidFill>
            <a:srgbClr val="AEDF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richtige Lösung lautet: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B481EC4-96CB-0CE6-DFA1-F8D5A95CE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127" y="1151913"/>
            <a:ext cx="1271024" cy="145012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1F5888D-DA07-3566-758B-2B4A121D2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82" y="1429715"/>
            <a:ext cx="2929316" cy="33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292</Words>
  <Application>Microsoft Office PowerPoint</Application>
  <PresentationFormat>A4-Papier (210 x 297 mm)</PresentationFormat>
  <Paragraphs>107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Arial Narrow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Annika Schraud</dc:creator>
  <cp:lastModifiedBy>Vera Deppisch</cp:lastModifiedBy>
  <cp:revision>23</cp:revision>
  <cp:lastPrinted>2024-11-28T11:35:21Z</cp:lastPrinted>
  <dcterms:created xsi:type="dcterms:W3CDTF">2024-11-12T10:12:48Z</dcterms:created>
  <dcterms:modified xsi:type="dcterms:W3CDTF">2025-02-04T08:33:11Z</dcterms:modified>
</cp:coreProperties>
</file>